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23" r:id="rId2"/>
    <p:sldId id="334" r:id="rId3"/>
    <p:sldId id="322" r:id="rId4"/>
    <p:sldId id="369" r:id="rId5"/>
    <p:sldId id="324" r:id="rId6"/>
    <p:sldId id="327" r:id="rId7"/>
    <p:sldId id="328" r:id="rId8"/>
    <p:sldId id="346" r:id="rId9"/>
    <p:sldId id="339" r:id="rId10"/>
    <p:sldId id="354" r:id="rId11"/>
    <p:sldId id="340" r:id="rId12"/>
    <p:sldId id="341" r:id="rId13"/>
    <p:sldId id="348" r:id="rId14"/>
    <p:sldId id="356" r:id="rId15"/>
    <p:sldId id="336" r:id="rId16"/>
    <p:sldId id="353" r:id="rId17"/>
    <p:sldId id="370" r:id="rId18"/>
    <p:sldId id="355" r:id="rId19"/>
    <p:sldId id="349" r:id="rId20"/>
    <p:sldId id="347" r:id="rId21"/>
    <p:sldId id="359" r:id="rId22"/>
    <p:sldId id="360" r:id="rId23"/>
    <p:sldId id="361" r:id="rId24"/>
    <p:sldId id="362" r:id="rId25"/>
    <p:sldId id="372" r:id="rId26"/>
    <p:sldId id="371" r:id="rId27"/>
    <p:sldId id="366" r:id="rId28"/>
    <p:sldId id="365" r:id="rId29"/>
    <p:sldId id="367" r:id="rId30"/>
    <p:sldId id="363" r:id="rId31"/>
    <p:sldId id="364" r:id="rId32"/>
    <p:sldId id="368" r:id="rId33"/>
    <p:sldId id="357" r:id="rId34"/>
    <p:sldId id="343" r:id="rId35"/>
    <p:sldId id="344" r:id="rId36"/>
    <p:sldId id="345" r:id="rId37"/>
    <p:sldId id="331" r:id="rId38"/>
    <p:sldId id="329" r:id="rId39"/>
    <p:sldId id="330" r:id="rId40"/>
    <p:sldId id="332" r:id="rId41"/>
    <p:sldId id="351" r:id="rId42"/>
    <p:sldId id="358" r:id="rId43"/>
  </p:sldIdLst>
  <p:sldSz cx="10972800" cy="6858000"/>
  <p:notesSz cx="6858000" cy="9144000"/>
  <p:defaultTextStyle>
    <a:defPPr>
      <a:defRPr lang="nl-NL"/>
    </a:defPPr>
    <a:lvl1pPr marL="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7" autoAdjust="0"/>
  </p:normalViewPr>
  <p:slideViewPr>
    <p:cSldViewPr>
      <p:cViewPr varScale="1">
        <p:scale>
          <a:sx n="87" d="100"/>
          <a:sy n="87" d="100"/>
        </p:scale>
        <p:origin x="672" y="58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26-10-2013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DevBytes</a:t>
            </a:r>
            <a:r>
              <a:rPr lang="en-US" dirty="0" smtClean="0"/>
              <a:t> with Chet </a:t>
            </a:r>
            <a:r>
              <a:rPr lang="en-US" dirty="0" err="1" smtClean="0"/>
              <a:t>Haase</a:t>
            </a:r>
            <a:r>
              <a:rPr lang="en-US" dirty="0" smtClean="0"/>
              <a:t>: https://plus.google.com/104755487586666698979/posts/dXABXJHBa8n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 21, 2013 by Rich Hyndman:</a:t>
            </a:r>
            <a:r>
              <a:rPr lang="en-US" baseline="0" dirty="0" smtClean="0"/>
              <a:t> https://plus.google.com/115995639636688350464/posts/EJ8sqwP7jxU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86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Anders Ericsson:</a:t>
            </a:r>
            <a:r>
              <a:rPr lang="en-US" baseline="0" dirty="0" smtClean="0"/>
              <a:t> http://www.jayway.com/2012/08/29/creating-custom-android-views-part-3-animating-your-custom-views-smoothly/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27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trying to make something pretty, like a fancy animation that would otherwise need constant </a:t>
            </a:r>
            <a:r>
              <a:rPr lang="en-US" dirty="0" err="1" smtClean="0"/>
              <a:t>layouting</a:t>
            </a:r>
            <a:r>
              <a:rPr lang="en-US" dirty="0" smtClean="0"/>
              <a:t>, consider a custom component</a:t>
            </a:r>
          </a:p>
          <a:p>
            <a:r>
              <a:rPr lang="en-US" dirty="0" smtClean="0"/>
              <a:t>If you’re trying to position graphics</a:t>
            </a:r>
            <a:r>
              <a:rPr lang="en-US" baseline="0" dirty="0" smtClean="0"/>
              <a:t> in a particular way, you might otherwise end up with lots of (nested) </a:t>
            </a:r>
            <a:r>
              <a:rPr lang="en-US" baseline="0" dirty="0" err="1" smtClean="0"/>
              <a:t>ViewGroups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15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Adhere to MVC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a</a:t>
            </a:r>
            <a:r>
              <a:rPr lang="en-US" dirty="0" smtClean="0"/>
              <a:t>lso avoids DRY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1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Except, it won’t be clumsy</a:t>
            </a:r>
          </a:p>
          <a:p>
            <a:r>
              <a:rPr lang="en-US" dirty="0" smtClean="0"/>
              <a:t>It will be all polymorphic and fit nicely in the MVC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9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36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basic building block of all Android’s UI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343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9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40"/>
            <a:ext cx="24688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40"/>
            <a:ext cx="72237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6903"/>
            <a:ext cx="932688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3" y="1535113"/>
            <a:ext cx="48501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3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1"/>
            <a:ext cx="360997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053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3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5" indent="0">
              <a:buNone/>
              <a:defRPr sz="2700"/>
            </a:lvl2pPr>
            <a:lvl3pPr marL="914270" indent="0">
              <a:buNone/>
              <a:defRPr sz="2400"/>
            </a:lvl3pPr>
            <a:lvl4pPr marL="1371405" indent="0">
              <a:buNone/>
              <a:defRPr sz="2000"/>
            </a:lvl4pPr>
            <a:lvl5pPr marL="1828540" indent="0">
              <a:buNone/>
              <a:defRPr sz="2000"/>
            </a:lvl5pPr>
            <a:lvl6pPr marL="2285675" indent="0">
              <a:buNone/>
              <a:defRPr sz="2000"/>
            </a:lvl6pPr>
            <a:lvl7pPr marL="2742811" indent="0">
              <a:buNone/>
              <a:defRPr sz="2000"/>
            </a:lvl7pPr>
            <a:lvl8pPr marL="3199944" indent="0">
              <a:buNone/>
              <a:defRPr sz="2000"/>
            </a:lvl8pPr>
            <a:lvl9pPr marL="3657079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26-10-2013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6354"/>
            <a:ext cx="34747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27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boto Black"/>
          <a:ea typeface="+mj-ea"/>
          <a:cs typeface="Roboto Black"/>
        </a:defRPr>
      </a:lvl1pPr>
    </p:titleStyle>
    <p:bodyStyle>
      <a:lvl1pPr marL="342852" indent="-342852" algn="l" defTabSz="9142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45" indent="-285708" algn="l" defTabSz="9142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72" indent="-228566" algn="l" defTabSz="91427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06" indent="-228566" algn="l" defTabSz="91427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4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46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4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9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Custom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5920" y="1988840"/>
            <a:ext cx="768096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Easier than you think!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</a:t>
            </a:r>
          </a:p>
        </p:txBody>
      </p:sp>
      <p:pic>
        <p:nvPicPr>
          <p:cNvPr id="2050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0" y="5066134"/>
            <a:ext cx="3929658" cy="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6705">
        <p:fade/>
      </p:transition>
    </mc:Choice>
    <mc:Fallback xmlns="">
      <p:transition xmlns:p14="http://schemas.microsoft.com/office/powerpoint/2010/main" advTm="670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TextView {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attrs, int defStyle)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attrs, defStyle);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799985" lvl="2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FontTextView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77888" y="1162845"/>
            <a:ext cx="5947862" cy="1800200"/>
            <a:chOff x="755576" y="1124744"/>
            <a:chExt cx="4956551" cy="1800200"/>
          </a:xfrm>
        </p:grpSpPr>
        <p:sp>
          <p:nvSpPr>
            <p:cNvPr id="9" name="Rounded Rectangle 8"/>
            <p:cNvSpPr/>
            <p:nvPr/>
          </p:nvSpPr>
          <p:spPr>
            <a:xfrm>
              <a:off x="755576" y="2060848"/>
              <a:ext cx="3480386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Simple constructor to use when creating a view from code.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7888" y="1926357"/>
            <a:ext cx="6120680" cy="1819251"/>
            <a:chOff x="755576" y="1105694"/>
            <a:chExt cx="5100567" cy="1819250"/>
          </a:xfrm>
        </p:grpSpPr>
        <p:sp>
          <p:nvSpPr>
            <p:cNvPr id="14" name="Rounded Rectangle 13"/>
            <p:cNvSpPr/>
            <p:nvPr/>
          </p:nvSpPr>
          <p:spPr>
            <a:xfrm>
              <a:off x="755576" y="2060848"/>
              <a:ext cx="5100567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1175623" y="110569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Constructor that is called when inflating a view from XML.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7891" y="2675013"/>
            <a:ext cx="7416824" cy="1872208"/>
            <a:chOff x="755577" y="1124744"/>
            <a:chExt cx="618068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55577" y="2060848"/>
              <a:ext cx="618068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Perform inflation from XML and apply a class-specific base style.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70178" y="1570441"/>
            <a:ext cx="1987421" cy="1111184"/>
            <a:chOff x="467544" y="2794576"/>
            <a:chExt cx="1656184" cy="1111184"/>
          </a:xfrm>
        </p:grpSpPr>
        <p:sp>
          <p:nvSpPr>
            <p:cNvPr id="22" name="Rounded Rectangle 21"/>
            <p:cNvSpPr/>
            <p:nvPr/>
          </p:nvSpPr>
          <p:spPr>
            <a:xfrm>
              <a:off x="827003" y="2794576"/>
              <a:ext cx="824798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467544" y="3356992"/>
              <a:ext cx="1656184" cy="548768"/>
            </a:xfrm>
            <a:prstGeom prst="wedgeRectCallout">
              <a:avLst>
                <a:gd name="adj1" fmla="val -7736"/>
                <a:gd name="adj2" fmla="val -9695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extends 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View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9" y="3501008"/>
            <a:ext cx="3296222" cy="28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837466" y="2605848"/>
            <a:ext cx="3274499" cy="2701080"/>
            <a:chOff x="1531220" y="2605848"/>
            <a:chExt cx="2728747" cy="2701080"/>
          </a:xfrm>
        </p:grpSpPr>
        <p:sp>
          <p:nvSpPr>
            <p:cNvPr id="6" name="Rounded Rectangle 5"/>
            <p:cNvSpPr/>
            <p:nvPr/>
          </p:nvSpPr>
          <p:spPr>
            <a:xfrm>
              <a:off x="2175260" y="2605848"/>
              <a:ext cx="2084707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2111728" y="3035816"/>
              <a:ext cx="1140125" cy="1833344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531220" y="4941168"/>
              <a:ext cx="776402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2027" y="2852937"/>
            <a:ext cx="976336" cy="2707736"/>
            <a:chOff x="2265268" y="2605848"/>
            <a:chExt cx="813613" cy="2707736"/>
          </a:xfrm>
        </p:grpSpPr>
        <p:sp>
          <p:nvSpPr>
            <p:cNvPr id="16" name="Rounded Rectangle 15"/>
            <p:cNvSpPr/>
            <p:nvPr/>
          </p:nvSpPr>
          <p:spPr>
            <a:xfrm>
              <a:off x="2298796" y="2605848"/>
              <a:ext cx="7800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685314" y="3044720"/>
              <a:ext cx="105792" cy="1824440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265268" y="4947824"/>
              <a:ext cx="72008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26160" y="2339359"/>
            <a:ext cx="2952328" cy="1319317"/>
            <a:chOff x="671567" y="2785051"/>
            <a:chExt cx="2460273" cy="1319317"/>
          </a:xfrm>
        </p:grpSpPr>
        <p:sp>
          <p:nvSpPr>
            <p:cNvPr id="21" name="Rounded Rectangle 20"/>
            <p:cNvSpPr/>
            <p:nvPr/>
          </p:nvSpPr>
          <p:spPr>
            <a:xfrm>
              <a:off x="671567" y="2785051"/>
              <a:ext cx="21822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ular Callout 21"/>
            <p:cNvSpPr/>
            <p:nvPr/>
          </p:nvSpPr>
          <p:spPr>
            <a:xfrm>
              <a:off x="827584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We should probably reuse typefaces.</a:t>
              </a:r>
              <a:endParaRPr lang="en-US" dirty="0"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1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private static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Map&lt;String, Typeface&gt; 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HashMap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&lt;String, Typeface&gt;();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view, String typeface) {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 typeface));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.get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==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491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9896" y="2627391"/>
            <a:ext cx="4657886" cy="1358627"/>
            <a:chOff x="755576" y="1062261"/>
            <a:chExt cx="3881572" cy="1358627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8"/>
              <a:ext cx="3780421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fully qualified name to the custom component.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8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974232" y="1672235"/>
            <a:ext cx="1512168" cy="532631"/>
          </a:xfrm>
          <a:prstGeom prst="wedgeRectCallout">
            <a:avLst>
              <a:gd name="adj1" fmla="val -33244"/>
              <a:gd name="adj2" fmla="val 916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2822104" y="3596869"/>
            <a:ext cx="1512168" cy="532631"/>
          </a:xfrm>
          <a:prstGeom prst="wedgeRectCallout">
            <a:avLst>
              <a:gd name="adj1" fmla="val -33874"/>
              <a:gd name="adj2" fmla="val -854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context)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null,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399993" lvl="1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9899" y="836715"/>
            <a:ext cx="4896544" cy="1358627"/>
            <a:chOff x="755577" y="1052736"/>
            <a:chExt cx="4080453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7" y="2051323"/>
              <a:ext cx="162018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755577" y="1052736"/>
              <a:ext cx="4080453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directly from the layout, or indirectly from the style.</a:t>
              </a:r>
              <a:endParaRPr lang="en-US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572811" y="3789040"/>
            <a:ext cx="4162063" cy="864096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accent6"/>
            </a:solidFill>
          </a:ln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9390" y="4149083"/>
            <a:ext cx="4977010" cy="1656184"/>
            <a:chOff x="755576" y="1297335"/>
            <a:chExt cx="4147509" cy="1656183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7"/>
              <a:ext cx="3703459" cy="892671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1763688" y="1297335"/>
              <a:ext cx="3139397" cy="547488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through code.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1629" y="2347741"/>
            <a:ext cx="6615211" cy="1801343"/>
            <a:chOff x="2760661" y="2347739"/>
            <a:chExt cx="5512675" cy="1801341"/>
          </a:xfrm>
        </p:grpSpPr>
        <p:sp>
          <p:nvSpPr>
            <p:cNvPr id="11" name="Rounded Rectangle 10"/>
            <p:cNvSpPr/>
            <p:nvPr/>
          </p:nvSpPr>
          <p:spPr>
            <a:xfrm>
              <a:off x="2760661" y="2347739"/>
              <a:ext cx="2100233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58372" y="3789040"/>
              <a:ext cx="1214964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60894" y="2717304"/>
              <a:ext cx="2159378" cy="1071736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285561" y="2852938"/>
            <a:ext cx="4893712" cy="1548172"/>
            <a:chOff x="3242022" y="2852936"/>
            <a:chExt cx="4078095" cy="1548172"/>
          </a:xfrm>
        </p:grpSpPr>
        <p:sp>
          <p:nvSpPr>
            <p:cNvPr id="12" name="Rounded Rectangle 11"/>
            <p:cNvSpPr/>
            <p:nvPr/>
          </p:nvSpPr>
          <p:spPr>
            <a:xfrm>
              <a:off x="3242022" y="2852936"/>
              <a:ext cx="2887166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420017" y="4041068"/>
              <a:ext cx="90010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856144" y="3283611"/>
              <a:ext cx="612066" cy="685449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1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09939" y="1090839"/>
            <a:ext cx="4493525" cy="1358627"/>
            <a:chOff x="755576" y="1062261"/>
            <a:chExt cx="3744604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6" y="2060848"/>
              <a:ext cx="1020112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815582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Add a namespace declaration for </a:t>
              </a:r>
              <a:r>
                <a:rPr lang="en-US" dirty="0"/>
                <a:t>our package…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37930" y="4908425"/>
            <a:ext cx="4421519" cy="1078955"/>
            <a:chOff x="376673" y="2060848"/>
            <a:chExt cx="3684598" cy="1078954"/>
          </a:xfrm>
        </p:grpSpPr>
        <p:sp>
          <p:nvSpPr>
            <p:cNvPr id="11" name="Rounded Rectangle 10"/>
            <p:cNvSpPr/>
            <p:nvPr/>
          </p:nvSpPr>
          <p:spPr>
            <a:xfrm>
              <a:off x="763513" y="2060848"/>
              <a:ext cx="1241277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ular Callout 11"/>
            <p:cNvSpPr/>
            <p:nvPr/>
          </p:nvSpPr>
          <p:spPr>
            <a:xfrm>
              <a:off x="376673" y="2625055"/>
              <a:ext cx="368459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…so we can use it here.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5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3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res-auto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"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Abel-Regular.ttf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Components?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1600203"/>
            <a:ext cx="2706624" cy="4511040"/>
          </a:xfrm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com.pixplicity.devfest:typeface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            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com.pixplicity.devfest:typeface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"&gt;Abel-Regular.ttf&lt;/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539" y="3131443"/>
            <a:ext cx="3986270" cy="1078955"/>
            <a:chOff x="755576" y="2060848"/>
            <a:chExt cx="3321892" cy="1078954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8"/>
              <a:ext cx="2808312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2625055"/>
              <a:ext cx="312491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package name.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06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styled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Another custom view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SimpleAnimatedView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/>
              <a:t>…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233, 233, 233));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STROKE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187, 187, 187));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mPaintLn.setStrokeWidth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(255, 0, 153, 204));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1470" y="1801391"/>
            <a:ext cx="6529147" cy="1872208"/>
            <a:chOff x="795933" y="2060848"/>
            <a:chExt cx="544095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95933" y="2060848"/>
              <a:ext cx="544095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3056538" y="3140968"/>
              <a:ext cx="3000332" cy="792088"/>
            </a:xfrm>
            <a:prstGeom prst="wedgeRectCallout">
              <a:avLst>
                <a:gd name="adj1" fmla="val -33281"/>
                <a:gd name="adj2" fmla="val -832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Allocate objects you intend to use in draw &amp; layout once…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939" y="3641787"/>
            <a:ext cx="2856104" cy="2620864"/>
            <a:chOff x="20012" y="2060847"/>
            <a:chExt cx="2380084" cy="2620864"/>
          </a:xfrm>
        </p:grpSpPr>
        <p:sp>
          <p:nvSpPr>
            <p:cNvPr id="9" name="Rounded Rectangle 8"/>
            <p:cNvSpPr/>
            <p:nvPr/>
          </p:nvSpPr>
          <p:spPr>
            <a:xfrm>
              <a:off x="20012" y="2060847"/>
              <a:ext cx="840093" cy="1875445"/>
            </a:xfrm>
            <a:prstGeom prst="roundRect">
              <a:avLst>
                <a:gd name="adj" fmla="val 13333"/>
              </a:avLst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260037" y="4108884"/>
              <a:ext cx="2140059" cy="572827"/>
            </a:xfrm>
            <a:prstGeom prst="wedgeRectCallout">
              <a:avLst>
                <a:gd name="adj1" fmla="val -33281"/>
                <a:gd name="adj2" fmla="val -914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…and reference them.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16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(width, height);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20520" y="1849016"/>
            <a:ext cx="4582104" cy="1266552"/>
            <a:chOff x="805459" y="2108473"/>
            <a:chExt cx="3818420" cy="1266552"/>
          </a:xfrm>
        </p:grpSpPr>
        <p:sp>
          <p:nvSpPr>
            <p:cNvPr id="17" name="Rounded Rectangle 16"/>
            <p:cNvSpPr/>
            <p:nvPr/>
          </p:nvSpPr>
          <p:spPr>
            <a:xfrm>
              <a:off x="805459" y="2108473"/>
              <a:ext cx="3802545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331640" y="2654945"/>
              <a:ext cx="3292239" cy="720080"/>
            </a:xfrm>
            <a:prstGeom prst="wedgeRectCallout">
              <a:avLst>
                <a:gd name="adj1" fmla="val -33047"/>
                <a:gd name="adj2" fmla="val -8496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Information about how big the </a:t>
              </a:r>
              <a:r>
                <a:rPr lang="en-US" dirty="0" err="1" smtClean="0"/>
                <a:t>ViewParent</a:t>
              </a:r>
              <a:r>
                <a:rPr lang="en-US" dirty="0" smtClean="0"/>
                <a:t> wants this View to be.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542186" y="3140968"/>
            <a:ext cx="3960440" cy="7920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/>
              <a:t>MeasureSpec</a:t>
            </a:r>
            <a:r>
              <a:rPr lang="en-US" dirty="0" smtClean="0"/>
              <a:t> is a packed 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/>
              <a:t> containing a size and a mode code.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66122" y="1844825"/>
            <a:ext cx="4886791" cy="1685776"/>
            <a:chOff x="843459" y="2108473"/>
            <a:chExt cx="4072326" cy="1685776"/>
          </a:xfrm>
        </p:grpSpPr>
        <p:sp>
          <p:nvSpPr>
            <p:cNvPr id="9" name="Rounded Rectangle 8"/>
            <p:cNvSpPr/>
            <p:nvPr/>
          </p:nvSpPr>
          <p:spPr>
            <a:xfrm>
              <a:off x="843459" y="2108473"/>
              <a:ext cx="183820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1263506" y="2756545"/>
              <a:ext cx="3652279" cy="1037704"/>
            </a:xfrm>
            <a:prstGeom prst="wedgeRectCallout">
              <a:avLst>
                <a:gd name="adj1" fmla="val -33047"/>
                <a:gd name="adj2" fmla="val -8496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Consolas"/>
                  <a:cs typeface="Consolas"/>
                </a:rPr>
                <a:t>MeasureSpec.makeMeasureSpec</a:t>
              </a:r>
              <a:r>
                <a:rPr lang="en-US" dirty="0" smtClean="0">
                  <a:latin typeface="Consolas"/>
                  <a:cs typeface="Consolas"/>
                </a:rPr>
                <a:t>(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widthInPx</a:t>
              </a:r>
              <a:r>
                <a:rPr lang="en-US" dirty="0" smtClean="0">
                  <a:latin typeface="Consolas"/>
                  <a:cs typeface="Consolas"/>
                </a:rPr>
                <a:t>,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MeasureSpec.EXACTLY</a:t>
              </a:r>
              <a:r>
                <a:rPr lang="en-US" dirty="0" smtClean="0">
                  <a:latin typeface="Consolas"/>
                  <a:cs typeface="Consolas"/>
                </a:rPr>
                <a:t>);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9896" y="4208390"/>
            <a:ext cx="4104456" cy="1038845"/>
            <a:chOff x="805459" y="1401093"/>
            <a:chExt cx="3420380" cy="1038845"/>
          </a:xfrm>
        </p:grpSpPr>
        <p:sp>
          <p:nvSpPr>
            <p:cNvPr id="12" name="Rounded Rectangle 11"/>
            <p:cNvSpPr/>
            <p:nvPr/>
          </p:nvSpPr>
          <p:spPr>
            <a:xfrm>
              <a:off x="805459" y="2108473"/>
              <a:ext cx="306034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1331640" y="1401093"/>
              <a:ext cx="2894199" cy="550664"/>
            </a:xfrm>
            <a:prstGeom prst="wedgeRectCallout">
              <a:avLst>
                <a:gd name="adj1" fmla="val -33368"/>
                <a:gd name="adj2" fmla="val 8068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Contract: call before returning.</a:t>
              </a:r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49896" y="3717033"/>
            <a:ext cx="4896544" cy="13681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>
                <a:latin typeface="Consolas"/>
                <a:cs typeface="Consolas"/>
              </a:rPr>
              <a:t>widthInPx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MeasureSpec.getSize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r>
              <a:rPr lang="en-US" dirty="0" err="1" smtClean="0">
                <a:latin typeface="Consolas"/>
                <a:cs typeface="Consolas"/>
              </a:rPr>
              <a:t>widthMode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MeasureSpec.getMode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60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width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mTextPaint.measureText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                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height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(-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mTextPaint.ascent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mTextPaint.descent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SimpleTextView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Try for a width based on our minimum including horizontal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getSuggestedMinimumWidth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Whatever the width ends up being, ask for a height that would let the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view get as big as it can, again compensating for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MeasureSpec.getSize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(w)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w,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h,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// Set the drawing location, accounting for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float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diameter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Math.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min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w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h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diameter / 2;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 animator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Change some parameters used in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++;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invalidate();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postOnAnimationDelayed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77890" y="3108272"/>
            <a:ext cx="2765107" cy="1319317"/>
            <a:chOff x="289482" y="2785051"/>
            <a:chExt cx="2304256" cy="1319317"/>
          </a:xfrm>
        </p:grpSpPr>
        <p:sp>
          <p:nvSpPr>
            <p:cNvPr id="5" name="Rounded Rectangle 4"/>
            <p:cNvSpPr/>
            <p:nvPr/>
          </p:nvSpPr>
          <p:spPr>
            <a:xfrm>
              <a:off x="649522" y="2785051"/>
              <a:ext cx="126014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289482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Invokes redrawing of the View.</a:t>
              </a:r>
              <a:endParaRPr lang="en-US" dirty="0">
                <a:cs typeface="Consolas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3170" y="4653138"/>
            <a:ext cx="4161184" cy="1823375"/>
            <a:chOff x="893168" y="4653136"/>
            <a:chExt cx="4161183" cy="1823373"/>
          </a:xfrm>
        </p:grpSpPr>
        <p:sp>
          <p:nvSpPr>
            <p:cNvPr id="8" name="Rounded Rectangle 7"/>
            <p:cNvSpPr/>
            <p:nvPr/>
          </p:nvSpPr>
          <p:spPr>
            <a:xfrm>
              <a:off x="1353790" y="5157192"/>
              <a:ext cx="3700561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893168" y="5742781"/>
              <a:ext cx="2765107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Schedule drawing the next frame.</a:t>
              </a:r>
              <a:endParaRPr lang="en-US" dirty="0">
                <a:cs typeface="Consolas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53792" y="4653136"/>
              <a:ext cx="2599084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64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08" y="1600203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 b="7349"/>
          <a:stretch/>
        </p:blipFill>
        <p:spPr bwMode="auto">
          <a:xfrm>
            <a:off x="2894113" y="3958021"/>
            <a:ext cx="3003850" cy="2279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5" b="7337"/>
          <a:stretch/>
        </p:blipFill>
        <p:spPr bwMode="auto">
          <a:xfrm>
            <a:off x="2678090" y="3236482"/>
            <a:ext cx="3443418" cy="2611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214" y="1702955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9418" y="1805704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626" y="1908456"/>
            <a:ext cx="2527192" cy="421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0926E-6 1.48148E-6 L 3.00926E-6 -0.2673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8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simple animation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7" y="1229069"/>
            <a:ext cx="8340185" cy="4675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Bonus: ADT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6" y="1229071"/>
            <a:ext cx="8341350" cy="4676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43846" r="81016" b="4925"/>
          <a:stretch/>
        </p:blipFill>
        <p:spPr bwMode="auto">
          <a:xfrm>
            <a:off x="1343365" y="3267076"/>
            <a:ext cx="1561918" cy="239551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/>
          <p:cNvSpPr/>
          <p:nvPr/>
        </p:nvSpPr>
        <p:spPr>
          <a:xfrm>
            <a:off x="3012906" y="3040385"/>
            <a:ext cx="785023" cy="64807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2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Wrote a custom component</a:t>
            </a:r>
          </a:p>
          <a:p>
            <a:r>
              <a:rPr lang="en-US" dirty="0" smtClean="0"/>
              <a:t>Created custom components in layouts</a:t>
            </a:r>
          </a:p>
          <a:p>
            <a:r>
              <a:rPr lang="en-US" dirty="0" smtClean="0"/>
              <a:t>Define custom attributes</a:t>
            </a:r>
          </a:p>
          <a:p>
            <a:r>
              <a:rPr lang="en-US" dirty="0" smtClean="0"/>
              <a:t>Use styles with custom attributes</a:t>
            </a:r>
          </a:p>
          <a:p>
            <a:r>
              <a:rPr lang="en-US" dirty="0" smtClean="0"/>
              <a:t>Custom measuring</a:t>
            </a:r>
          </a:p>
          <a:p>
            <a:r>
              <a:rPr lang="en-US" dirty="0" smtClean="0"/>
              <a:t>Custom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Don’t forget to recycle </a:t>
            </a:r>
            <a:r>
              <a:rPr lang="en-US" dirty="0" err="1" smtClean="0"/>
              <a:t>AttributeSets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9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Avoid object allocations in draw/layout operations</a:t>
            </a:r>
          </a:p>
          <a:p>
            <a:pPr lvl="1"/>
            <a:r>
              <a:rPr lang="en-US" dirty="0" smtClean="0"/>
              <a:t>In other words, listen to Lint!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Paint(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b="1" i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36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err="1"/>
              <a:t>ViewGroup’s</a:t>
            </a:r>
            <a:r>
              <a:rPr lang="en-US" dirty="0"/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the place for changing the view hierarchy</a:t>
            </a:r>
          </a:p>
          <a:p>
            <a:pPr lvl="1"/>
            <a:r>
              <a:rPr lang="en-US" dirty="0"/>
              <a:t>If you insist, use the </a:t>
            </a:r>
            <a:r>
              <a:rPr lang="en-US" dirty="0" smtClean="0"/>
              <a:t>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methods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postOnAnimationDelayed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/>
              <a:t>Perform draw events in V-sync for </a:t>
            </a:r>
            <a:r>
              <a:rPr lang="en-US" dirty="0" smtClean="0"/>
              <a:t>JB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672" b="47575"/>
          <a:stretch/>
        </p:blipFill>
        <p:spPr bwMode="auto">
          <a:xfrm>
            <a:off x="2721293" y="1761562"/>
            <a:ext cx="7899082" cy="44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5" r="18672" b="27530"/>
          <a:stretch/>
        </p:blipFill>
        <p:spPr bwMode="auto">
          <a:xfrm>
            <a:off x="2721293" y="1747911"/>
            <a:ext cx="7899082" cy="446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Training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2818438" y="2755516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406280" y="3408135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7361" y="4339018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719" b="50000"/>
          <a:stretch/>
        </p:blipFill>
        <p:spPr bwMode="auto">
          <a:xfrm>
            <a:off x="3035945" y="1806896"/>
            <a:ext cx="7565380" cy="413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754" r="13719" b="26099"/>
          <a:stretch/>
        </p:blipFill>
        <p:spPr bwMode="auto">
          <a:xfrm>
            <a:off x="3035945" y="1806895"/>
            <a:ext cx="7565380" cy="439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Guide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4056975" y="2712588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190256" y="3083362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0298" y="5363691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5" b="42687"/>
          <a:stretch/>
        </p:blipFill>
        <p:spPr bwMode="auto">
          <a:xfrm>
            <a:off x="2980523" y="1806893"/>
            <a:ext cx="7544603" cy="432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AndroidViews.net</a:t>
            </a:r>
          </a:p>
        </p:txBody>
      </p:sp>
    </p:spTree>
    <p:extLst>
      <p:ext uri="{BB962C8B-B14F-4D97-AF65-F5344CB8AC3E}">
        <p14:creationId xmlns:p14="http://schemas.microsoft.com/office/powerpoint/2010/main" val="20772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30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86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17326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17726 -0.0002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devcon 2013 - viewtutorial_-_part_3_-_video_480x64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918448" y="1547270"/>
            <a:ext cx="3429000" cy="462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7"/>
            <a:ext cx="6752362" cy="150304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Smooth animations</a:t>
            </a:r>
          </a:p>
          <a:p>
            <a:pPr algn="l"/>
            <a:r>
              <a:rPr lang="en-US" sz="3600" i="1" dirty="0">
                <a:latin typeface="+mn-lt"/>
              </a:rPr>
              <a:t>blog.jayway.com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85312" y="3038307"/>
            <a:ext cx="4666118" cy="1368029"/>
            <a:chOff x="683568" y="3514299"/>
            <a:chExt cx="3888432" cy="136802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514299"/>
              <a:ext cx="2794000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3568" y="4266774"/>
              <a:ext cx="38884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the Choreographer on JB:</a:t>
              </a:r>
            </a:p>
            <a:p>
              <a:r>
                <a:rPr lang="en-US" dirty="0" err="1" smtClean="0">
                  <a:latin typeface="Consolas" pitchFamily="49" charset="0"/>
                  <a:cs typeface="Consolas" pitchFamily="49" charset="0"/>
                </a:rPr>
                <a:t>postOnAnimation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this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);</a:t>
              </a:r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2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272797" y="2351907"/>
            <a:ext cx="3657600" cy="36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1881" y="2348882"/>
            <a:ext cx="6682771" cy="369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Resources that </a:t>
            </a:r>
            <a:r>
              <a:rPr lang="en-US" i="1" dirty="0" smtClean="0"/>
              <a:t>are</a:t>
            </a:r>
            <a:r>
              <a:rPr lang="en-US" dirty="0" smtClean="0"/>
              <a:t>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8999011" cy="2007096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Grab the code at:</a:t>
            </a:r>
          </a:p>
          <a:p>
            <a:pPr algn="l"/>
            <a:r>
              <a:rPr lang="en-US" sz="2700" b="1" i="1" dirty="0" smtClean="0">
                <a:latin typeface="+mn-lt"/>
              </a:rPr>
              <a:t>github.com/</a:t>
            </a:r>
            <a:r>
              <a:rPr lang="en-US" sz="2700" b="1" i="1" dirty="0" err="1" smtClean="0">
                <a:latin typeface="+mn-lt"/>
              </a:rPr>
              <a:t>pflammertsma</a:t>
            </a:r>
            <a:r>
              <a:rPr lang="en-US" sz="2700" b="1" i="1" dirty="0" smtClean="0">
                <a:latin typeface="+mn-lt"/>
              </a:rPr>
              <a:t>/</a:t>
            </a:r>
            <a:r>
              <a:rPr lang="en-US" sz="2700" b="1" i="1" dirty="0" err="1" smtClean="0">
                <a:latin typeface="+mn-lt"/>
              </a:rPr>
              <a:t>devfest</a:t>
            </a:r>
            <a:endParaRPr lang="en-US" sz="27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8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Custom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5920" y="1988840"/>
            <a:ext cx="768096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Easier than you think!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Paul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Lammertsma</a:t>
            </a:r>
            <a:endParaRPr lang="en-US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CTO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74643" y="2464421"/>
            <a:ext cx="3520440" cy="3533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76200" dir="13500000" sy="23000" kx="1200000" algn="br" rotWithShape="0">
              <a:prstClr val="black">
                <a:alpha val="10000"/>
              </a:prstClr>
            </a:outerShdw>
          </a:effectLst>
          <a:scene3d>
            <a:camera prst="perspectiveContrastingLeftFacing" fov="4800000">
              <a:rot lat="600000" lon="207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7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86" y="4437113"/>
            <a:ext cx="3215806" cy="6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 smtClean="0"/>
              <a:t>Sometimes you can</a:t>
            </a:r>
          </a:p>
          <a:p>
            <a:pPr lvl="1"/>
            <a:r>
              <a:rPr lang="en-US" dirty="0" smtClean="0"/>
              <a:t>Beware of using lots of </a:t>
            </a:r>
            <a:r>
              <a:rPr lang="en-US" dirty="0" err="1" smtClean="0"/>
              <a:t>ViewGroups</a:t>
            </a:r>
            <a:endParaRPr lang="en-US" dirty="0" smtClean="0"/>
          </a:p>
          <a:p>
            <a:pPr lvl="1"/>
            <a:r>
              <a:rPr lang="en-US" dirty="0"/>
              <a:t>Beware of unnecessary </a:t>
            </a:r>
            <a:r>
              <a:rPr lang="en-US" dirty="0" err="1" smtClean="0"/>
              <a:t>layouting</a:t>
            </a:r>
            <a:endParaRPr lang="en-US" dirty="0" smtClean="0"/>
          </a:p>
          <a:p>
            <a:r>
              <a:rPr lang="en-US" dirty="0" smtClean="0"/>
              <a:t>Sometimes you simply can’t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a layout?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268974" y="2865025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484998" y="3982640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64086" y="3284985"/>
            <a:ext cx="3283565" cy="26642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Model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Activity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350496" y="3923533"/>
            <a:ext cx="3110746" cy="1953743"/>
            <a:chOff x="5292080" y="3923531"/>
            <a:chExt cx="2592288" cy="1953741"/>
          </a:xfrm>
        </p:grpSpPr>
        <p:sp>
          <p:nvSpPr>
            <p:cNvPr id="13" name="Rectangle 12"/>
            <p:cNvSpPr/>
            <p:nvPr/>
          </p:nvSpPr>
          <p:spPr>
            <a:xfrm>
              <a:off x="5292080" y="3923531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t1.setTextColor(c);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92080" y="4581128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t2.setTextColor(c);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2080" y="5238725"/>
              <a:ext cx="2592288" cy="6385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t3.setTextColor(c);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252332" y="3284985"/>
            <a:ext cx="3283565" cy="26642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View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res/layout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2332" y="3284985"/>
            <a:ext cx="3283565" cy="2664296"/>
          </a:xfrm>
          <a:custGeom>
            <a:avLst/>
            <a:gdLst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28192 w 1728192"/>
              <a:gd name="connsiteY2" fmla="*/ 1728192 h 1728192"/>
              <a:gd name="connsiteX3" fmla="*/ 0 w 1728192"/>
              <a:gd name="connsiteY3" fmla="*/ 1728192 h 1728192"/>
              <a:gd name="connsiteX4" fmla="*/ 0 w 1728192"/>
              <a:gd name="connsiteY4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74998 w 1728192"/>
              <a:gd name="connsiteY2" fmla="*/ 1217265 h 1728192"/>
              <a:gd name="connsiteX3" fmla="*/ 1728192 w 1728192"/>
              <a:gd name="connsiteY3" fmla="*/ 1728192 h 1728192"/>
              <a:gd name="connsiteX4" fmla="*/ 0 w 1728192"/>
              <a:gd name="connsiteY4" fmla="*/ 1728192 h 1728192"/>
              <a:gd name="connsiteX5" fmla="*/ 0 w 1728192"/>
              <a:gd name="connsiteY5" fmla="*/ 0 h 1728192"/>
              <a:gd name="connsiteX0" fmla="*/ 0 w 1776163"/>
              <a:gd name="connsiteY0" fmla="*/ 0 h 1728192"/>
              <a:gd name="connsiteX1" fmla="*/ 1728192 w 1776163"/>
              <a:gd name="connsiteY1" fmla="*/ 0 h 1728192"/>
              <a:gd name="connsiteX2" fmla="*/ 1013023 w 1776163"/>
              <a:gd name="connsiteY2" fmla="*/ 741015 h 1728192"/>
              <a:gd name="connsiteX3" fmla="*/ 1574998 w 1776163"/>
              <a:gd name="connsiteY3" fmla="*/ 1217265 h 1728192"/>
              <a:gd name="connsiteX4" fmla="*/ 1728192 w 1776163"/>
              <a:gd name="connsiteY4" fmla="*/ 1728192 h 1728192"/>
              <a:gd name="connsiteX5" fmla="*/ 0 w 1776163"/>
              <a:gd name="connsiteY5" fmla="*/ 1728192 h 1728192"/>
              <a:gd name="connsiteX6" fmla="*/ 0 w 1776163"/>
              <a:gd name="connsiteY6" fmla="*/ 0 h 1728192"/>
              <a:gd name="connsiteX0" fmla="*/ 0 w 1870664"/>
              <a:gd name="connsiteY0" fmla="*/ 0 h 1728192"/>
              <a:gd name="connsiteX1" fmla="*/ 1728192 w 1870664"/>
              <a:gd name="connsiteY1" fmla="*/ 0 h 1728192"/>
              <a:gd name="connsiteX2" fmla="*/ 1746448 w 1870664"/>
              <a:gd name="connsiteY2" fmla="*/ 379065 h 1728192"/>
              <a:gd name="connsiteX3" fmla="*/ 1013023 w 1870664"/>
              <a:gd name="connsiteY3" fmla="*/ 741015 h 1728192"/>
              <a:gd name="connsiteX4" fmla="*/ 1574998 w 1870664"/>
              <a:gd name="connsiteY4" fmla="*/ 1217265 h 1728192"/>
              <a:gd name="connsiteX5" fmla="*/ 1728192 w 1870664"/>
              <a:gd name="connsiteY5" fmla="*/ 1728192 h 1728192"/>
              <a:gd name="connsiteX6" fmla="*/ 0 w 1870664"/>
              <a:gd name="connsiteY6" fmla="*/ 1728192 h 1728192"/>
              <a:gd name="connsiteX7" fmla="*/ 0 w 187066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574998 w 1842394"/>
              <a:gd name="connsiteY4" fmla="*/ 1217265 h 1728192"/>
              <a:gd name="connsiteX5" fmla="*/ 1728192 w 1842394"/>
              <a:gd name="connsiteY5" fmla="*/ 1728192 h 1728192"/>
              <a:gd name="connsiteX6" fmla="*/ 0 w 1842394"/>
              <a:gd name="connsiteY6" fmla="*/ 1728192 h 1728192"/>
              <a:gd name="connsiteX7" fmla="*/ 0 w 184239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574998 w 1842394"/>
              <a:gd name="connsiteY5" fmla="*/ 1217265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755973 w 1842394"/>
              <a:gd name="connsiteY5" fmla="*/ 1245840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46448 w 1755973"/>
              <a:gd name="connsiteY2" fmla="*/ 379065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1174947 w 1728192"/>
              <a:gd name="connsiteY4" fmla="*/ 11505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84523 w 1728192"/>
              <a:gd name="connsiteY2" fmla="*/ 588615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269"/>
              <a:gd name="connsiteY0" fmla="*/ 0 h 1728192"/>
              <a:gd name="connsiteX1" fmla="*/ 1728192 w 1728269"/>
              <a:gd name="connsiteY1" fmla="*/ 0 h 1728192"/>
              <a:gd name="connsiteX2" fmla="*/ 1584523 w 1728269"/>
              <a:gd name="connsiteY2" fmla="*/ 588615 h 1728192"/>
              <a:gd name="connsiteX3" fmla="*/ 984448 w 1728269"/>
              <a:gd name="connsiteY3" fmla="*/ 579090 h 1728192"/>
              <a:gd name="connsiteX4" fmla="*/ 984447 w 1728269"/>
              <a:gd name="connsiteY4" fmla="*/ 1036290 h 1728192"/>
              <a:gd name="connsiteX5" fmla="*/ 1727398 w 1728269"/>
              <a:gd name="connsiteY5" fmla="*/ 1026765 h 1728192"/>
              <a:gd name="connsiteX6" fmla="*/ 1728192 w 1728269"/>
              <a:gd name="connsiteY6" fmla="*/ 1728192 h 1728192"/>
              <a:gd name="connsiteX7" fmla="*/ 0 w 1728269"/>
              <a:gd name="connsiteY7" fmla="*/ 1728192 h 1728192"/>
              <a:gd name="connsiteX8" fmla="*/ 0 w 1728269"/>
              <a:gd name="connsiteY8" fmla="*/ 0 h 1728192"/>
              <a:gd name="connsiteX0" fmla="*/ 0 w 1730387"/>
              <a:gd name="connsiteY0" fmla="*/ 0 h 1728192"/>
              <a:gd name="connsiteX1" fmla="*/ 1728192 w 1730387"/>
              <a:gd name="connsiteY1" fmla="*/ 0 h 1728192"/>
              <a:gd name="connsiteX2" fmla="*/ 1717873 w 1730387"/>
              <a:gd name="connsiteY2" fmla="*/ 579090 h 1728192"/>
              <a:gd name="connsiteX3" fmla="*/ 984448 w 1730387"/>
              <a:gd name="connsiteY3" fmla="*/ 579090 h 1728192"/>
              <a:gd name="connsiteX4" fmla="*/ 984447 w 1730387"/>
              <a:gd name="connsiteY4" fmla="*/ 1036290 h 1728192"/>
              <a:gd name="connsiteX5" fmla="*/ 1727398 w 1730387"/>
              <a:gd name="connsiteY5" fmla="*/ 1026765 h 1728192"/>
              <a:gd name="connsiteX6" fmla="*/ 1728192 w 1730387"/>
              <a:gd name="connsiteY6" fmla="*/ 1728192 h 1728192"/>
              <a:gd name="connsiteX7" fmla="*/ 0 w 1730387"/>
              <a:gd name="connsiteY7" fmla="*/ 1728192 h 1728192"/>
              <a:gd name="connsiteX8" fmla="*/ 0 w 1730387"/>
              <a:gd name="connsiteY8" fmla="*/ 0 h 1728192"/>
              <a:gd name="connsiteX0" fmla="*/ 0 w 1728689"/>
              <a:gd name="connsiteY0" fmla="*/ 0 h 1728192"/>
              <a:gd name="connsiteX1" fmla="*/ 1728192 w 1728689"/>
              <a:gd name="connsiteY1" fmla="*/ 0 h 1728192"/>
              <a:gd name="connsiteX2" fmla="*/ 1717873 w 1728689"/>
              <a:gd name="connsiteY2" fmla="*/ 579090 h 1728192"/>
              <a:gd name="connsiteX3" fmla="*/ 984448 w 1728689"/>
              <a:gd name="connsiteY3" fmla="*/ 579090 h 1728192"/>
              <a:gd name="connsiteX4" fmla="*/ 984447 w 1728689"/>
              <a:gd name="connsiteY4" fmla="*/ 1036290 h 1728192"/>
              <a:gd name="connsiteX5" fmla="*/ 1727398 w 1728689"/>
              <a:gd name="connsiteY5" fmla="*/ 1026765 h 1728192"/>
              <a:gd name="connsiteX6" fmla="*/ 1728192 w 1728689"/>
              <a:gd name="connsiteY6" fmla="*/ 1728192 h 1728192"/>
              <a:gd name="connsiteX7" fmla="*/ 0 w 1728689"/>
              <a:gd name="connsiteY7" fmla="*/ 1728192 h 1728192"/>
              <a:gd name="connsiteX8" fmla="*/ 0 w 1728689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984448 w 1729112"/>
              <a:gd name="connsiteY3" fmla="*/ 579090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32073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9112" h="1728192">
                <a:moveTo>
                  <a:pt x="0" y="0"/>
                </a:moveTo>
                <a:lnTo>
                  <a:pt x="1728192" y="0"/>
                </a:lnTo>
                <a:cubicBezTo>
                  <a:pt x="1731929" y="542603"/>
                  <a:pt x="1722768" y="26963"/>
                  <a:pt x="1727398" y="569565"/>
                </a:cubicBezTo>
                <a:lnTo>
                  <a:pt x="226055" y="566733"/>
                </a:lnTo>
                <a:cubicBezTo>
                  <a:pt x="224467" y="906458"/>
                  <a:pt x="230155" y="815070"/>
                  <a:pt x="232073" y="1030112"/>
                </a:cubicBezTo>
                <a:lnTo>
                  <a:pt x="1727398" y="1026765"/>
                </a:lnTo>
                <a:cubicBezTo>
                  <a:pt x="1727663" y="1260574"/>
                  <a:pt x="1727927" y="1494383"/>
                  <a:pt x="1728192" y="1728192"/>
                </a:cubicBezTo>
                <a:lnTo>
                  <a:pt x="0" y="1728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/>
              <a:t>View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res/layout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4380" y="4158607"/>
            <a:ext cx="2851517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(context)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1221" y="4158607"/>
            <a:ext cx="2851517" cy="7200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…/&gt;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/>
              <a:t>Keep your views and models </a:t>
            </a:r>
            <a:r>
              <a:rPr lang="en-US" i="1" dirty="0"/>
              <a:t>separated!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code?</a:t>
            </a:r>
          </a:p>
        </p:txBody>
      </p:sp>
    </p:spTree>
    <p:extLst>
      <p:ext uri="{BB962C8B-B14F-4D97-AF65-F5344CB8AC3E}">
        <p14:creationId xmlns:p14="http://schemas.microsoft.com/office/powerpoint/2010/main" val="20459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3716 0.04074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8" grpId="0" animBg="1"/>
      <p:bldP spid="8" grpId="1" animBg="1"/>
      <p:bldP spid="8" grpId="2" animBg="1"/>
      <p:bldP spid="9" grpId="0"/>
      <p:bldP spid="9" grpId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We will!</a:t>
            </a:r>
            <a:endParaRPr lang="en-US" sz="4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some clumsy</a:t>
            </a:r>
            <a:br>
              <a:rPr lang="en-US" sz="3600" dirty="0">
                <a:latin typeface="Roboto Black"/>
                <a:cs typeface="Roboto Black"/>
              </a:rPr>
            </a:br>
            <a:r>
              <a:rPr lang="en-US" sz="3600" dirty="0">
                <a:latin typeface="Roboto Black"/>
                <a:cs typeface="Roboto Black"/>
              </a:rPr>
              <a:t>combination of a layout and code?</a:t>
            </a:r>
          </a:p>
        </p:txBody>
      </p:sp>
      <p:sp>
        <p:nvSpPr>
          <p:cNvPr id="5" name="Plus 4"/>
          <p:cNvSpPr/>
          <p:nvPr/>
        </p:nvSpPr>
        <p:spPr>
          <a:xfrm rot="2123746">
            <a:off x="8855470" y="941375"/>
            <a:ext cx="1268118" cy="1283151"/>
          </a:xfrm>
          <a:prstGeom prst="mathPlus">
            <a:avLst>
              <a:gd name="adj1" fmla="val 18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Back to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root of any component…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android.widget.View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“The basic building block of all Android’s UI components.”</a:t>
            </a:r>
          </a:p>
          <a:p>
            <a:pPr marL="0" indent="0" algn="r">
              <a:buNone/>
            </a:pPr>
            <a:r>
              <a:rPr lang="en-US" sz="2000" dirty="0"/>
              <a:t>—d.android.com</a:t>
            </a:r>
          </a:p>
        </p:txBody>
      </p:sp>
    </p:spTree>
    <p:extLst>
      <p:ext uri="{BB962C8B-B14F-4D97-AF65-F5344CB8AC3E}">
        <p14:creationId xmlns:p14="http://schemas.microsoft.com/office/powerpoint/2010/main" val="39477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23005</TotalTime>
  <Words>2462</Words>
  <Application>Microsoft Office PowerPoint</Application>
  <PresentationFormat>Custom</PresentationFormat>
  <Paragraphs>580</Paragraphs>
  <Slides>42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Roboto</vt:lpstr>
      <vt:lpstr>Roboto Bk</vt:lpstr>
      <vt:lpstr>Roboto Black</vt:lpstr>
      <vt:lpstr>1_Office Theme</vt:lpstr>
      <vt:lpstr>Custom Components</vt:lpstr>
      <vt:lpstr>Components?</vt:lpstr>
      <vt:lpstr>Custom components?</vt:lpstr>
      <vt:lpstr>Custom components?</vt:lpstr>
      <vt:lpstr>Why not just…</vt:lpstr>
      <vt:lpstr>Why not just…</vt:lpstr>
      <vt:lpstr>Why not just…</vt:lpstr>
      <vt:lpstr>Back to fonts</vt:lpstr>
      <vt:lpstr>At the root of any component…</vt:lpstr>
      <vt:lpstr>FontTextView</vt:lpstr>
      <vt:lpstr>FontUtil</vt:lpstr>
      <vt:lpstr>FontUtil</vt:lpstr>
      <vt:lpstr>Layout</vt:lpstr>
      <vt:lpstr>Attributes</vt:lpstr>
      <vt:lpstr>FontTextView</vt:lpstr>
      <vt:lpstr>FontTextView</vt:lpstr>
      <vt:lpstr>Layout</vt:lpstr>
      <vt:lpstr>Layout</vt:lpstr>
      <vt:lpstr>Demo: fonts</vt:lpstr>
      <vt:lpstr>Styles</vt:lpstr>
      <vt:lpstr>Demo: styled fonts</vt:lpstr>
      <vt:lpstr>Another custom view</vt:lpstr>
      <vt:lpstr>SimpleAnimatedView</vt:lpstr>
      <vt:lpstr>SimpleAnimatedView</vt:lpstr>
      <vt:lpstr>SimpleTextView</vt:lpstr>
      <vt:lpstr>SimpleAnimatedView</vt:lpstr>
      <vt:lpstr>SimpleAnimatedView</vt:lpstr>
      <vt:lpstr>SimpleAnimatedView</vt:lpstr>
      <vt:lpstr>SimpleAnimatedView</vt:lpstr>
      <vt:lpstr>Demo: simple animation</vt:lpstr>
      <vt:lpstr>Bonus: ADT</vt:lpstr>
      <vt:lpstr>What we’ve done</vt:lpstr>
      <vt:lpstr>Things to be wary of</vt:lpstr>
      <vt:lpstr>Things to be wary of</vt:lpstr>
      <vt:lpstr>Things to be wary of</vt:lpstr>
      <vt:lpstr>Things to be wary of</vt:lpstr>
      <vt:lpstr>Other resources than me</vt:lpstr>
      <vt:lpstr>Other resources than me</vt:lpstr>
      <vt:lpstr>Other resources than me</vt:lpstr>
      <vt:lpstr>Other resources than me</vt:lpstr>
      <vt:lpstr>Resources that are me</vt:lpstr>
      <vt:lpstr>Custom Components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245</cp:revision>
  <dcterms:created xsi:type="dcterms:W3CDTF">2012-01-27T11:16:21Z</dcterms:created>
  <dcterms:modified xsi:type="dcterms:W3CDTF">2013-10-26T09:06:44Z</dcterms:modified>
</cp:coreProperties>
</file>